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20"/>
  </p:notesMasterIdLst>
  <p:handoutMasterIdLst>
    <p:handoutMasterId r:id="rId21"/>
  </p:handoutMasterIdLst>
  <p:sldIdLst>
    <p:sldId id="313" r:id="rId2"/>
    <p:sldId id="290" r:id="rId3"/>
    <p:sldId id="277" r:id="rId4"/>
    <p:sldId id="279" r:id="rId5"/>
    <p:sldId id="285" r:id="rId6"/>
    <p:sldId id="280" r:id="rId7"/>
    <p:sldId id="368" r:id="rId8"/>
    <p:sldId id="358" r:id="rId9"/>
    <p:sldId id="363" r:id="rId10"/>
    <p:sldId id="364" r:id="rId11"/>
    <p:sldId id="365" r:id="rId12"/>
    <p:sldId id="367" r:id="rId13"/>
    <p:sldId id="366" r:id="rId14"/>
    <p:sldId id="360" r:id="rId15"/>
    <p:sldId id="361" r:id="rId16"/>
    <p:sldId id="362" r:id="rId17"/>
    <p:sldId id="284" r:id="rId18"/>
    <p:sldId id="354" r:id="rId1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87"/>
    <p:restoredTop sz="86395"/>
  </p:normalViewPr>
  <p:slideViewPr>
    <p:cSldViewPr snapToGrid="0">
      <p:cViewPr varScale="1">
        <p:scale>
          <a:sx n="110" d="100"/>
          <a:sy n="110" d="100"/>
        </p:scale>
        <p:origin x="141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420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17/9/24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17/9/24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4329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7EFC0-1B4D-A319-5ACA-9F727A025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4A17F2-C4A0-3DD8-45C8-7FD6ADFA6D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409D251-C518-4FB9-844D-AB82D21670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492589-D860-1B68-C6DC-CCB9A75B3D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900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946C8-FC06-9439-CF1D-4BBADBE6B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EE64849-878C-92D1-65D1-ED67772886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314EC3-68A6-0745-1779-2DBE78DB9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349E258-B9B8-8617-0C11-B7FF30BC8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587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2783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033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0621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3160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7098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8404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8658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A349-D2FD-993F-227F-96608834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9117DF-DBB5-774B-58E7-CBDEAEC1F7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5E7FB3C-FE58-8283-76DB-4EC02D703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5807EAD-FA4F-F51D-F7FE-8174DCDBF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4153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5730003" y="1136425"/>
            <a:ext cx="4032248" cy="52761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00</a:t>
            </a:r>
            <a:endParaRPr lang="en-US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2" y="2774253"/>
            <a:ext cx="609506" cy="492443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7700212" y="5784783"/>
            <a:ext cx="4014158" cy="88408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2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419475" y="443115"/>
            <a:ext cx="3106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dirty="0"/>
              <a:t>EXTRACCIÓN ACTORES IMDB 1995-2004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D5763AD-9A99-1119-8509-C3D2EA64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75" y="866635"/>
            <a:ext cx="11206469" cy="539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56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392452" y="519400"/>
            <a:ext cx="3667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EXTRACCIÓN PREMIOS OSCAR 2000- 2024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5F77CE2-A5E3-DF5E-CF32-41AB9F906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76" y="1025634"/>
            <a:ext cx="7832271" cy="506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12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913492" y="333011"/>
            <a:ext cx="2092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dirty="0"/>
              <a:t>MYSQLWORKBENCH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6489FB-B507-C71C-49BB-5D37C54A8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99" y="471510"/>
            <a:ext cx="6699286" cy="592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5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467178" y="604743"/>
            <a:ext cx="2092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dirty="0"/>
              <a:t>MYSQLWORKBENCH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0B1C9F-2111-850E-BC2E-E91E691C3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49" y="893317"/>
            <a:ext cx="8827840" cy="38535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A2C755F-82D2-2F9F-9146-22B861F8C7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11" y="893317"/>
            <a:ext cx="2509838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38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755A2-4386-07A0-C680-1B5B376E9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DE001FB1-4C84-8D8B-7D82-60FEC64F9C64}"/>
              </a:ext>
            </a:extLst>
          </p:cNvPr>
          <p:cNvSpPr/>
          <p:nvPr/>
        </p:nvSpPr>
        <p:spPr>
          <a:xfrm>
            <a:off x="6109266" y="4885112"/>
            <a:ext cx="3701484" cy="1121721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3C712FB1-D5D9-E90E-4B2E-8A151643F174}"/>
              </a:ext>
            </a:extLst>
          </p:cNvPr>
          <p:cNvSpPr/>
          <p:nvPr/>
        </p:nvSpPr>
        <p:spPr>
          <a:xfrm>
            <a:off x="934052" y="4931841"/>
            <a:ext cx="4799998" cy="1218447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40299111-AE67-05DD-3810-4DB2ABBCFC58}"/>
              </a:ext>
            </a:extLst>
          </p:cNvPr>
          <p:cNvSpPr/>
          <p:nvPr/>
        </p:nvSpPr>
        <p:spPr>
          <a:xfrm>
            <a:off x="5905500" y="2364429"/>
            <a:ext cx="3381375" cy="1121721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FA3958EA-9161-050C-04D7-694E0A2D153E}"/>
              </a:ext>
            </a:extLst>
          </p:cNvPr>
          <p:cNvSpPr/>
          <p:nvPr/>
        </p:nvSpPr>
        <p:spPr>
          <a:xfrm>
            <a:off x="1495425" y="2364429"/>
            <a:ext cx="3552825" cy="1121721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EBF0D534-986A-A47A-7B1B-D3B23992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7609872" cy="470898"/>
          </a:xfrm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y </a:t>
            </a:r>
            <a:r>
              <a:rPr lang="en-US" dirty="0" err="1"/>
              <a:t>consultas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D7EF56D-5330-5435-8502-CC521B092559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67B56D9-3972-E050-9FC2-BDC4AAFD0BBC}"/>
              </a:ext>
            </a:extLst>
          </p:cNvPr>
          <p:cNvSpPr txBox="1"/>
          <p:nvPr/>
        </p:nvSpPr>
        <p:spPr>
          <a:xfrm>
            <a:off x="1237310" y="1215177"/>
            <a:ext cx="5085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¿Qué géneros han recibido más premios Óscar?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FE8DC4EE-DB56-154D-6733-3E192D822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822" y="2492325"/>
            <a:ext cx="3202030" cy="868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7EEE6F75-03EA-559B-4751-CCC0B14DE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74" y="2493439"/>
            <a:ext cx="2997199" cy="8683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Ellipse 4">
            <a:extLst>
              <a:ext uri="{FF2B5EF4-FFF2-40B4-BE49-F238E27FC236}">
                <a16:creationId xmlns:a16="http://schemas.microsoft.com/office/drawing/2014/main" id="{DF27F95B-413B-48E8-8C9D-524548349B38}"/>
              </a:ext>
            </a:extLst>
          </p:cNvPr>
          <p:cNvSpPr/>
          <p:nvPr/>
        </p:nvSpPr>
        <p:spPr>
          <a:xfrm>
            <a:off x="902302" y="1218723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73E39D9-F88A-D184-747B-BA75B731FDCA}"/>
              </a:ext>
            </a:extLst>
          </p:cNvPr>
          <p:cNvSpPr txBox="1"/>
          <p:nvPr/>
        </p:nvSpPr>
        <p:spPr>
          <a:xfrm>
            <a:off x="2831931" y="204241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90D2A4D-FFBC-9ECB-5C8A-2744BC3F38FC}"/>
              </a:ext>
            </a:extLst>
          </p:cNvPr>
          <p:cNvSpPr txBox="1"/>
          <p:nvPr/>
        </p:nvSpPr>
        <p:spPr>
          <a:xfrm>
            <a:off x="6982741" y="2087430"/>
            <a:ext cx="927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61949D0-4F39-E66E-C37C-173F75B40321}"/>
              </a:ext>
            </a:extLst>
          </p:cNvPr>
          <p:cNvSpPr txBox="1"/>
          <p:nvPr/>
        </p:nvSpPr>
        <p:spPr>
          <a:xfrm>
            <a:off x="1237310" y="3695630"/>
            <a:ext cx="48478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¿Qué género es el mejor valorado en IMDB?</a:t>
            </a:r>
          </a:p>
        </p:txBody>
      </p:sp>
      <p:sp>
        <p:nvSpPr>
          <p:cNvPr id="39" name="Ellipse 4">
            <a:extLst>
              <a:ext uri="{FF2B5EF4-FFF2-40B4-BE49-F238E27FC236}">
                <a16:creationId xmlns:a16="http://schemas.microsoft.com/office/drawing/2014/main" id="{00FDC3F0-7718-7F9F-D287-00198EF65391}"/>
              </a:ext>
            </a:extLst>
          </p:cNvPr>
          <p:cNvSpPr/>
          <p:nvPr/>
        </p:nvSpPr>
        <p:spPr>
          <a:xfrm>
            <a:off x="902302" y="3699176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84EE9A3-029C-A524-B9FE-882FAA79BED6}"/>
              </a:ext>
            </a:extLst>
          </p:cNvPr>
          <p:cNvSpPr txBox="1"/>
          <p:nvPr/>
        </p:nvSpPr>
        <p:spPr>
          <a:xfrm>
            <a:off x="2746206" y="4634558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E5A8BDE-532E-7548-94FB-40C437B14A51}"/>
              </a:ext>
            </a:extLst>
          </p:cNvPr>
          <p:cNvSpPr txBox="1"/>
          <p:nvPr/>
        </p:nvSpPr>
        <p:spPr>
          <a:xfrm>
            <a:off x="6982741" y="4634558"/>
            <a:ext cx="927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5B21EA07-E72D-50F9-440D-B7A8B0C320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098" y="4976073"/>
            <a:ext cx="3419828" cy="939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654AD48-6C11-BB71-C05F-BC1EBE0EC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806" y="5049214"/>
            <a:ext cx="4559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3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A0821-6740-DC91-85BC-AEB314DAA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CA833-2B6C-23B6-6D1C-58D96F8934B2}"/>
              </a:ext>
            </a:extLst>
          </p:cNvPr>
          <p:cNvSpPr/>
          <p:nvPr/>
        </p:nvSpPr>
        <p:spPr>
          <a:xfrm>
            <a:off x="6059304" y="5123347"/>
            <a:ext cx="3313296" cy="1360316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137B453E-377C-A40A-2EA6-E68263F6EDEA}"/>
              </a:ext>
            </a:extLst>
          </p:cNvPr>
          <p:cNvSpPr/>
          <p:nvPr/>
        </p:nvSpPr>
        <p:spPr>
          <a:xfrm>
            <a:off x="1378508" y="4862001"/>
            <a:ext cx="3114675" cy="994972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719B0FF4-1BB4-8682-A8B4-0E33BE210FEB}"/>
              </a:ext>
            </a:extLst>
          </p:cNvPr>
          <p:cNvSpPr/>
          <p:nvPr/>
        </p:nvSpPr>
        <p:spPr>
          <a:xfrm>
            <a:off x="5905500" y="2364429"/>
            <a:ext cx="3381375" cy="1121721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8A64D8C6-48ED-C54A-D9FE-E6FD2F39F21A}"/>
              </a:ext>
            </a:extLst>
          </p:cNvPr>
          <p:cNvSpPr/>
          <p:nvPr/>
        </p:nvSpPr>
        <p:spPr>
          <a:xfrm>
            <a:off x="1495425" y="2364430"/>
            <a:ext cx="3829050" cy="1013634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DB0B3C3-131E-EEFF-7424-42DDC0E94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7609872" cy="470898"/>
          </a:xfrm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y </a:t>
            </a:r>
            <a:r>
              <a:rPr lang="en-US" dirty="0" err="1"/>
              <a:t>consultas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248F987-5239-B1FF-5D49-68B2BF0217FE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F9D571C-81ED-162F-696C-AD70940869AF}"/>
              </a:ext>
            </a:extLst>
          </p:cNvPr>
          <p:cNvSpPr txBox="1"/>
          <p:nvPr/>
        </p:nvSpPr>
        <p:spPr>
          <a:xfrm>
            <a:off x="1237310" y="1215177"/>
            <a:ext cx="4495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¿En qué año se estrenaron más películas?</a:t>
            </a:r>
          </a:p>
        </p:txBody>
      </p:sp>
      <p:sp>
        <p:nvSpPr>
          <p:cNvPr id="29" name="Ellipse 4">
            <a:extLst>
              <a:ext uri="{FF2B5EF4-FFF2-40B4-BE49-F238E27FC236}">
                <a16:creationId xmlns:a16="http://schemas.microsoft.com/office/drawing/2014/main" id="{6994B228-9106-DA23-58A3-1611B250C110}"/>
              </a:ext>
            </a:extLst>
          </p:cNvPr>
          <p:cNvSpPr/>
          <p:nvPr/>
        </p:nvSpPr>
        <p:spPr>
          <a:xfrm>
            <a:off x="902302" y="1218723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6E10B12-7B6C-17D4-9EB2-9D5379989FB2}"/>
              </a:ext>
            </a:extLst>
          </p:cNvPr>
          <p:cNvSpPr txBox="1"/>
          <p:nvPr/>
        </p:nvSpPr>
        <p:spPr>
          <a:xfrm>
            <a:off x="2831931" y="204241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5211063-C354-B644-139B-DB104801486D}"/>
              </a:ext>
            </a:extLst>
          </p:cNvPr>
          <p:cNvSpPr txBox="1"/>
          <p:nvPr/>
        </p:nvSpPr>
        <p:spPr>
          <a:xfrm>
            <a:off x="6982741" y="2087430"/>
            <a:ext cx="927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E5478937-9B9A-4DA4-7E03-706E60B33589}"/>
              </a:ext>
            </a:extLst>
          </p:cNvPr>
          <p:cNvSpPr txBox="1"/>
          <p:nvPr/>
        </p:nvSpPr>
        <p:spPr>
          <a:xfrm>
            <a:off x="1237310" y="3695630"/>
            <a:ext cx="4708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¿Qué actor/actriz ha recibido más premios?</a:t>
            </a:r>
          </a:p>
        </p:txBody>
      </p:sp>
      <p:sp>
        <p:nvSpPr>
          <p:cNvPr id="39" name="Ellipse 4">
            <a:extLst>
              <a:ext uri="{FF2B5EF4-FFF2-40B4-BE49-F238E27FC236}">
                <a16:creationId xmlns:a16="http://schemas.microsoft.com/office/drawing/2014/main" id="{5AAFB139-AE80-D236-DBCB-982BA38CE140}"/>
              </a:ext>
            </a:extLst>
          </p:cNvPr>
          <p:cNvSpPr/>
          <p:nvPr/>
        </p:nvSpPr>
        <p:spPr>
          <a:xfrm>
            <a:off x="902302" y="3699176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2806F665-A711-1E28-52D4-FA8F001D68F4}"/>
              </a:ext>
            </a:extLst>
          </p:cNvPr>
          <p:cNvSpPr txBox="1"/>
          <p:nvPr/>
        </p:nvSpPr>
        <p:spPr>
          <a:xfrm>
            <a:off x="2579562" y="4471881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67C210CC-6822-ED4B-1A50-ACE9A866AEBF}"/>
              </a:ext>
            </a:extLst>
          </p:cNvPr>
          <p:cNvSpPr txBox="1"/>
          <p:nvPr/>
        </p:nvSpPr>
        <p:spPr>
          <a:xfrm>
            <a:off x="6932779" y="4872793"/>
            <a:ext cx="927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C67AC56-6EE9-18A1-0CFC-411DBCAC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9790" y="2493439"/>
            <a:ext cx="3568700" cy="7493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B2FF65D-F585-DF29-F4F5-658E69EC1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112" y="2493439"/>
            <a:ext cx="3045202" cy="81380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4382191-D66E-F3DD-F093-18C3423E3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695" y="4997537"/>
            <a:ext cx="2908300" cy="7239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DC9624-ABCE-A4B5-1B81-DBD8186D0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1612" y="5199050"/>
            <a:ext cx="3098587" cy="112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73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48CB0-9EEC-95F1-ABE0-AA59F5C1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23F1890F-59EC-EF69-EEBE-0B14917249AD}"/>
              </a:ext>
            </a:extLst>
          </p:cNvPr>
          <p:cNvSpPr/>
          <p:nvPr/>
        </p:nvSpPr>
        <p:spPr>
          <a:xfrm>
            <a:off x="6096000" y="2262654"/>
            <a:ext cx="3892845" cy="1878164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4" name="Rectángulo redondeado 43">
            <a:extLst>
              <a:ext uri="{FF2B5EF4-FFF2-40B4-BE49-F238E27FC236}">
                <a16:creationId xmlns:a16="http://schemas.microsoft.com/office/drawing/2014/main" id="{5D01510E-1617-1BEE-6BD3-113EA10A720E}"/>
              </a:ext>
            </a:extLst>
          </p:cNvPr>
          <p:cNvSpPr/>
          <p:nvPr/>
        </p:nvSpPr>
        <p:spPr>
          <a:xfrm>
            <a:off x="1019175" y="2264749"/>
            <a:ext cx="3201951" cy="1897676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C16E591D-D75F-6812-04FA-27D09F2F1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7609872" cy="470898"/>
          </a:xfrm>
        </p:spPr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y </a:t>
            </a:r>
            <a:r>
              <a:rPr lang="en-US" dirty="0" err="1"/>
              <a:t>consultas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17E414D-1CFF-E2A8-7BB8-01E647FCA5EF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BFFD67-E318-61A2-501B-7185BCA09403}"/>
              </a:ext>
            </a:extLst>
          </p:cNvPr>
          <p:cNvSpPr txBox="1"/>
          <p:nvPr/>
        </p:nvSpPr>
        <p:spPr>
          <a:xfrm>
            <a:off x="1237310" y="1215177"/>
            <a:ext cx="7433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¿Hay algún actor/actriz que haya recibido más de un premio Óscar?</a:t>
            </a:r>
          </a:p>
        </p:txBody>
      </p:sp>
      <p:sp>
        <p:nvSpPr>
          <p:cNvPr id="29" name="Ellipse 4">
            <a:extLst>
              <a:ext uri="{FF2B5EF4-FFF2-40B4-BE49-F238E27FC236}">
                <a16:creationId xmlns:a16="http://schemas.microsoft.com/office/drawing/2014/main" id="{72BCB14D-81AC-DD5F-908A-980210846406}"/>
              </a:ext>
            </a:extLst>
          </p:cNvPr>
          <p:cNvSpPr/>
          <p:nvPr/>
        </p:nvSpPr>
        <p:spPr>
          <a:xfrm>
            <a:off x="902302" y="1218723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D945130-3C85-7B1F-02D2-56AD532021C8}"/>
              </a:ext>
            </a:extLst>
          </p:cNvPr>
          <p:cNvSpPr txBox="1"/>
          <p:nvPr/>
        </p:nvSpPr>
        <p:spPr>
          <a:xfrm>
            <a:off x="2409656" y="1987750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333D367E-551A-6FD8-3FB9-D59866912183}"/>
              </a:ext>
            </a:extLst>
          </p:cNvPr>
          <p:cNvSpPr txBox="1"/>
          <p:nvPr/>
        </p:nvSpPr>
        <p:spPr>
          <a:xfrm>
            <a:off x="7544484" y="1965656"/>
            <a:ext cx="999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Resultados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EF8EFC37-D5CC-3B8C-2FE8-50CAC9EA1A5F}"/>
              </a:ext>
            </a:extLst>
          </p:cNvPr>
          <p:cNvSpPr/>
          <p:nvPr/>
        </p:nvSpPr>
        <p:spPr>
          <a:xfrm>
            <a:off x="5960077" y="5443130"/>
            <a:ext cx="4362450" cy="1121721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EE7BA7E8-2701-1C57-90B6-2B0BAB91FA44}"/>
              </a:ext>
            </a:extLst>
          </p:cNvPr>
          <p:cNvSpPr/>
          <p:nvPr/>
        </p:nvSpPr>
        <p:spPr>
          <a:xfrm>
            <a:off x="1207102" y="5443131"/>
            <a:ext cx="4171950" cy="1013634"/>
          </a:xfrm>
          <a:prstGeom prst="roundRect">
            <a:avLst>
              <a:gd name="adj" fmla="val 3397"/>
            </a:avLst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DCD40B-AE58-1E37-926F-4B6B761A1250}"/>
              </a:ext>
            </a:extLst>
          </p:cNvPr>
          <p:cNvSpPr txBox="1"/>
          <p:nvPr/>
        </p:nvSpPr>
        <p:spPr>
          <a:xfrm>
            <a:off x="1291887" y="4293878"/>
            <a:ext cx="48526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¿Cuál es la película mejor valorada en IMDB?</a:t>
            </a:r>
          </a:p>
        </p:txBody>
      </p:sp>
      <p:sp>
        <p:nvSpPr>
          <p:cNvPr id="25" name="Ellipse 4">
            <a:extLst>
              <a:ext uri="{FF2B5EF4-FFF2-40B4-BE49-F238E27FC236}">
                <a16:creationId xmlns:a16="http://schemas.microsoft.com/office/drawing/2014/main" id="{A6AC8554-93E8-8ED9-EDBD-1EABF1CA56B1}"/>
              </a:ext>
            </a:extLst>
          </p:cNvPr>
          <p:cNvSpPr/>
          <p:nvPr/>
        </p:nvSpPr>
        <p:spPr>
          <a:xfrm>
            <a:off x="956879" y="4297424"/>
            <a:ext cx="335008" cy="335008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1463D62-E75B-4E03-6B72-82EF2386EEAF}"/>
              </a:ext>
            </a:extLst>
          </p:cNvPr>
          <p:cNvSpPr txBox="1"/>
          <p:nvPr/>
        </p:nvSpPr>
        <p:spPr>
          <a:xfrm>
            <a:off x="2886508" y="5121111"/>
            <a:ext cx="647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b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Query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62E3023-3EF0-BE7C-1744-6E20433A9209}"/>
              </a:ext>
            </a:extLst>
          </p:cNvPr>
          <p:cNvSpPr txBox="1"/>
          <p:nvPr/>
        </p:nvSpPr>
        <p:spPr>
          <a:xfrm>
            <a:off x="7037318" y="5166131"/>
            <a:ext cx="927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b="1" dirty="0"/>
              <a:t>Resultado</a:t>
            </a:r>
            <a:endParaRPr lang="es-ES" sz="14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7F281880-E1D6-F69F-B463-AFA9F090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87" y="5572140"/>
            <a:ext cx="3900765" cy="72601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E4E8FD54-9685-BF70-1D6D-9F140AC54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497" y="5615592"/>
            <a:ext cx="3949598" cy="738957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53066BD1-1781-CE48-E8CD-EDDA5F172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383" y="2318252"/>
            <a:ext cx="2959100" cy="17526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EE831758-1B03-B76E-C9E1-6188130E8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968" y="2360702"/>
            <a:ext cx="3496594" cy="166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83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 descr="Une image contenant texte, personne, homme&#10;&#10;Description générée automatiquement">
            <a:extLst>
              <a:ext uri="{FF2B5EF4-FFF2-40B4-BE49-F238E27FC236}">
                <a16:creationId xmlns:a16="http://schemas.microsoft.com/office/drawing/2014/main" id="{CCB77B4C-5EA6-89CC-FE3A-5388651705C1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2169" y="1809370"/>
            <a:ext cx="1933801" cy="1933801"/>
          </a:xfr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AB4658-6920-C645-00B3-45E3A732011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65701" y="2776270"/>
            <a:ext cx="7713783" cy="2895325"/>
          </a:xfrm>
        </p:spPr>
        <p:txBody>
          <a:bodyPr>
            <a:normAutofit/>
          </a:bodyPr>
          <a:lstStyle/>
          <a:p>
            <a:pPr lvl="0"/>
            <a:r>
              <a:rPr lang="fr-FR" dirty="0"/>
              <a:t> </a:t>
            </a:r>
          </a:p>
          <a:p>
            <a:pPr lvl="0"/>
            <a:r>
              <a:rPr lang="fr-FR" dirty="0"/>
              <a:t> - </a:t>
            </a:r>
            <a:r>
              <a:rPr lang="fr-FR" dirty="0" err="1"/>
              <a:t>Mejoras</a:t>
            </a:r>
            <a:r>
              <a:rPr lang="fr-FR" dirty="0"/>
              <a:t> en la </a:t>
            </a:r>
            <a:r>
              <a:rPr lang="fr-FR" dirty="0" err="1"/>
              <a:t>extracción</a:t>
            </a:r>
            <a:r>
              <a:rPr lang="fr-FR" dirty="0"/>
              <a:t> de </a:t>
            </a:r>
            <a:r>
              <a:rPr lang="fr-FR" dirty="0" err="1"/>
              <a:t>datos</a:t>
            </a:r>
            <a:r>
              <a:rPr lang="fr-FR" dirty="0"/>
              <a:t> de la API.</a:t>
            </a:r>
          </a:p>
          <a:p>
            <a:pPr lvl="0"/>
            <a:endParaRPr lang="fr-FR" dirty="0"/>
          </a:p>
          <a:p>
            <a:pPr lvl="0"/>
            <a:r>
              <a:rPr lang="fr-FR" dirty="0"/>
              <a:t> - </a:t>
            </a:r>
            <a:r>
              <a:rPr lang="fr-FR" dirty="0" err="1"/>
              <a:t>Extracción</a:t>
            </a:r>
            <a:r>
              <a:rPr lang="fr-FR" dirty="0"/>
              <a:t> de </a:t>
            </a:r>
            <a:r>
              <a:rPr lang="fr-FR" dirty="0" err="1"/>
              <a:t>datos</a:t>
            </a:r>
            <a:r>
              <a:rPr lang="fr-FR" dirty="0"/>
              <a:t> </a:t>
            </a:r>
            <a:r>
              <a:rPr lang="fr-FR" dirty="0" err="1"/>
              <a:t>adicionales</a:t>
            </a:r>
            <a:r>
              <a:rPr lang="fr-FR" dirty="0"/>
              <a:t> de la API para </a:t>
            </a:r>
            <a:r>
              <a:rPr lang="fr-FR" dirty="0" err="1"/>
              <a:t>tener</a:t>
            </a:r>
            <a:r>
              <a:rPr lang="fr-FR" dirty="0"/>
              <a:t> </a:t>
            </a:r>
            <a:r>
              <a:rPr lang="fr-FR" dirty="0" err="1"/>
              <a:t>una</a:t>
            </a:r>
            <a:r>
              <a:rPr lang="fr-FR" dirty="0"/>
              <a:t> base de </a:t>
            </a:r>
            <a:r>
              <a:rPr lang="fr-FR" dirty="0" err="1"/>
              <a:t>datos</a:t>
            </a:r>
            <a:r>
              <a:rPr lang="fr-FR" dirty="0"/>
              <a:t> </a:t>
            </a:r>
            <a:r>
              <a:rPr lang="fr-FR" dirty="0" err="1"/>
              <a:t>más</a:t>
            </a:r>
            <a:r>
              <a:rPr lang="fr-FR" dirty="0"/>
              <a:t> </a:t>
            </a:r>
          </a:p>
          <a:p>
            <a:pPr lvl="0"/>
            <a:r>
              <a:rPr lang="fr-FR" dirty="0"/>
              <a:t>   </a:t>
            </a:r>
            <a:r>
              <a:rPr lang="fr-FR" dirty="0" err="1"/>
              <a:t>eficiente</a:t>
            </a:r>
            <a:r>
              <a:rPr lang="fr-FR" dirty="0"/>
              <a:t>  y </a:t>
            </a:r>
            <a:r>
              <a:rPr lang="fr-FR" dirty="0" err="1"/>
              <a:t>mejor</a:t>
            </a:r>
            <a:r>
              <a:rPr lang="fr-FR" dirty="0"/>
              <a:t> </a:t>
            </a:r>
            <a:r>
              <a:rPr lang="fr-FR" dirty="0" err="1"/>
              <a:t>relacionada</a:t>
            </a:r>
            <a:r>
              <a:rPr lang="fr-FR" dirty="0"/>
              <a:t>.</a:t>
            </a:r>
          </a:p>
          <a:p>
            <a:pPr lvl="0"/>
            <a:endParaRPr lang="fr-FR" dirty="0"/>
          </a:p>
          <a:p>
            <a:r>
              <a:rPr lang="fr-FR" dirty="0"/>
              <a:t> - </a:t>
            </a:r>
            <a:r>
              <a:rPr lang="fr-FR" dirty="0" err="1"/>
              <a:t>Incluir</a:t>
            </a:r>
            <a:r>
              <a:rPr lang="fr-FR" dirty="0"/>
              <a:t> en la </a:t>
            </a:r>
            <a:r>
              <a:rPr lang="fr-FR" dirty="0" err="1"/>
              <a:t>extracción</a:t>
            </a:r>
            <a:r>
              <a:rPr lang="fr-FR" dirty="0"/>
              <a:t> </a:t>
            </a:r>
            <a:r>
              <a:rPr lang="fr-FR" dirty="0" err="1"/>
              <a:t>cortos</a:t>
            </a:r>
            <a:r>
              <a:rPr lang="fr-FR" dirty="0"/>
              <a:t> y </a:t>
            </a:r>
            <a:r>
              <a:rPr lang="fr-FR" dirty="0" err="1"/>
              <a:t>series</a:t>
            </a:r>
            <a:r>
              <a:rPr lang="fr-FR" dirty="0"/>
              <a:t>.</a:t>
            </a:r>
          </a:p>
          <a:p>
            <a:endParaRPr lang="fr-FR" dirty="0"/>
          </a:p>
          <a:p>
            <a:pPr lvl="0"/>
            <a:r>
              <a:rPr lang="fr-FR" dirty="0"/>
              <a:t> - </a:t>
            </a:r>
            <a:r>
              <a:rPr lang="fr-FR" dirty="0" err="1"/>
              <a:t>Optimización</a:t>
            </a:r>
            <a:r>
              <a:rPr lang="fr-FR" dirty="0"/>
              <a:t> </a:t>
            </a:r>
            <a:r>
              <a:rPr lang="fr-FR" dirty="0" err="1"/>
              <a:t>del</a:t>
            </a:r>
            <a:r>
              <a:rPr lang="fr-FR" dirty="0"/>
              <a:t> </a:t>
            </a:r>
            <a:r>
              <a:rPr lang="fr-FR" dirty="0" err="1"/>
              <a:t>uso</a:t>
            </a:r>
            <a:r>
              <a:rPr lang="fr-FR" dirty="0"/>
              <a:t> de </a:t>
            </a:r>
            <a:r>
              <a:rPr lang="fr-FR" dirty="0" err="1"/>
              <a:t>selectores</a:t>
            </a:r>
            <a:r>
              <a:rPr lang="fr-FR" dirty="0"/>
              <a:t>, para </a:t>
            </a:r>
            <a:r>
              <a:rPr lang="fr-FR" dirty="0" err="1"/>
              <a:t>prevención</a:t>
            </a:r>
            <a:r>
              <a:rPr lang="fr-FR" dirty="0"/>
              <a:t> de </a:t>
            </a:r>
            <a:r>
              <a:rPr lang="fr-FR" dirty="0" err="1"/>
              <a:t>cambios</a:t>
            </a:r>
            <a:r>
              <a:rPr lang="fr-FR" dirty="0"/>
              <a:t> en la web.</a:t>
            </a:r>
          </a:p>
        </p:txBody>
      </p:sp>
      <p:sp>
        <p:nvSpPr>
          <p:cNvPr id="11" name="Titre 4">
            <a:extLst>
              <a:ext uri="{FF2B5EF4-FFF2-40B4-BE49-F238E27FC236}">
                <a16:creationId xmlns:a16="http://schemas.microsoft.com/office/drawing/2014/main" id="{CA82D3D8-A301-DA05-A4D0-79A1DA8C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65903"/>
            <a:ext cx="8304011" cy="470898"/>
          </a:xfrm>
        </p:spPr>
        <p:txBody>
          <a:bodyPr/>
          <a:lstStyle/>
          <a:p>
            <a:r>
              <a:rPr lang="en-US" dirty="0"/>
              <a:t>SIGUIENTES PASOS</a:t>
            </a:r>
          </a:p>
        </p:txBody>
      </p:sp>
    </p:spTree>
    <p:extLst>
      <p:ext uri="{BB962C8B-B14F-4D97-AF65-F5344CB8AC3E}">
        <p14:creationId xmlns:p14="http://schemas.microsoft.com/office/powerpoint/2010/main" val="169278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1B49AD9-4F97-3412-1AD9-2174B0354E3D}"/>
              </a:ext>
            </a:extLst>
          </p:cNvPr>
          <p:cNvSpPr txBox="1"/>
          <p:nvPr/>
        </p:nvSpPr>
        <p:spPr>
          <a:xfrm>
            <a:off x="9210901" y="623458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06839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Presentación</a:t>
            </a:r>
            <a:r>
              <a:rPr lang="en-US" dirty="0"/>
              <a:t> del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21782" y="1738179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pour une image  16" descr="Une image contenant meubles, fauteuil, chaise, arts de la table&#10;&#10;Description générée automatiquement">
            <a:extLst>
              <a:ext uri="{FF2B5EF4-FFF2-40B4-BE49-F238E27FC236}">
                <a16:creationId xmlns:a16="http://schemas.microsoft.com/office/drawing/2014/main" id="{9749A1DB-9D90-256B-7918-D0697308DE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9823" y="0"/>
            <a:ext cx="3872177" cy="6858000"/>
          </a:xfrm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9036EE5-56C5-BA97-F692-142A4A2AB8A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17163" y="1883783"/>
            <a:ext cx="2350398" cy="430887"/>
          </a:xfrm>
        </p:spPr>
        <p:txBody>
          <a:bodyPr/>
          <a:lstStyle/>
          <a:p>
            <a:r>
              <a:rPr lang="en-US" sz="2800" dirty="0" err="1">
                <a:solidFill>
                  <a:schemeClr val="bg2"/>
                </a:solidFill>
              </a:rPr>
              <a:t>Contexto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F5F53F3B-2B0E-21DB-667D-6936C10E17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45713" y="2915925"/>
            <a:ext cx="2350398" cy="1802545"/>
          </a:xfrm>
        </p:spPr>
        <p:txBody>
          <a:bodyPr/>
          <a:lstStyle/>
          <a:p>
            <a:pPr marL="285750" indent="-285750">
              <a:buFont typeface="Wingdings" pitchFamily="2" charset="2"/>
              <a:buChar char="§"/>
            </a:pPr>
            <a:endParaRPr lang="es-ES" sz="1400" dirty="0"/>
          </a:p>
          <a:p>
            <a:pPr marL="285750" indent="-285750">
              <a:buFont typeface="Wingdings" pitchFamily="2" charset="2"/>
              <a:buChar char="§"/>
            </a:pPr>
            <a:r>
              <a:rPr lang="es-ES" sz="1600" dirty="0" err="1">
                <a:effectLst/>
                <a:latin typeface="Helvetica" pitchFamily="2" charset="0"/>
              </a:rPr>
              <a:t>DataStream</a:t>
            </a:r>
            <a:r>
              <a:rPr lang="es-ES" sz="1600" dirty="0">
                <a:effectLst/>
                <a:latin typeface="Helvetica" pitchFamily="2" charset="0"/>
              </a:rPr>
              <a:t> busca mejorar su contenido audiovisual. </a:t>
            </a:r>
          </a:p>
          <a:p>
            <a:pPr marL="285750" indent="-285750">
              <a:buFont typeface="Wingdings" pitchFamily="2" charset="2"/>
              <a:buChar char="§"/>
            </a:pPr>
            <a:endParaRPr lang="es-ES" sz="1600" dirty="0">
              <a:effectLst/>
              <a:latin typeface="Helvetica" pitchFamily="2" charset="0"/>
            </a:endParaRPr>
          </a:p>
          <a:p>
            <a:pPr marL="285750" indent="-285750">
              <a:buFont typeface="Wingdings" pitchFamily="2" charset="2"/>
              <a:buChar char="§"/>
            </a:pPr>
            <a:endParaRPr lang="es-ES" sz="1400" dirty="0"/>
          </a:p>
          <a:p>
            <a:endParaRPr lang="en-US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3533321-51CD-D9BD-4DDF-9A7C467F6DB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047905" y="2241755"/>
            <a:ext cx="4576536" cy="2666529"/>
          </a:xfrm>
        </p:spPr>
        <p:txBody>
          <a:bodyPr>
            <a:normAutofit/>
          </a:bodyPr>
          <a:lstStyle/>
          <a:p>
            <a:r>
              <a:rPr lang="es-ES" sz="1400" dirty="0">
                <a:effectLst/>
                <a:latin typeface="Helvetica" pitchFamily="2" charset="0"/>
              </a:rPr>
              <a:t>Nuestro objetivo es extraer información de películas más populares utilizando técnicas de análisis de datos para apoyar decisiones estratégicas.</a:t>
            </a:r>
          </a:p>
          <a:p>
            <a:endParaRPr lang="en-GB" sz="1400" dirty="0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43240AAE-FFFD-2374-630A-E8EFC2BBDCD4}"/>
              </a:ext>
            </a:extLst>
          </p:cNvPr>
          <p:cNvSpPr txBox="1">
            <a:spLocks/>
          </p:cNvSpPr>
          <p:nvPr/>
        </p:nvSpPr>
        <p:spPr>
          <a:xfrm>
            <a:off x="4281714" y="1883783"/>
            <a:ext cx="2350398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  <a:defRPr sz="7200" b="1" i="0" kern="1200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Objetivos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0F35197-B5FB-7430-C3D7-806947D73566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162061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54CC192-8B19-DE81-3B22-C82C9EEBA84B}"/>
              </a:ext>
            </a:extLst>
          </p:cNvPr>
          <p:cNvSpPr/>
          <p:nvPr/>
        </p:nvSpPr>
        <p:spPr>
          <a:xfrm>
            <a:off x="-1" y="1406670"/>
            <a:ext cx="12096000" cy="12599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139778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3"/>
            <a:ext cx="2424729" cy="1328569"/>
          </a:xfrm>
        </p:spPr>
        <p:txBody>
          <a:bodyPr/>
          <a:lstStyle/>
          <a:p>
            <a:r>
              <a:rPr lang="en-US" sz="1600" dirty="0"/>
              <a:t>Perfeccionamiento de </a:t>
            </a:r>
            <a:r>
              <a:rPr lang="en-US" sz="1600" dirty="0" err="1"/>
              <a:t>extracción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r>
              <a:rPr lang="en-US" sz="1600" dirty="0"/>
              <a:t> </a:t>
            </a:r>
          </a:p>
          <a:p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663192" y="3613042"/>
            <a:ext cx="2236568" cy="245195"/>
          </a:xfrm>
        </p:spPr>
        <p:txBody>
          <a:bodyPr/>
          <a:lstStyle/>
          <a:p>
            <a:r>
              <a:rPr lang="en-US" sz="1600" dirty="0" err="1"/>
              <a:t>Análisis</a:t>
            </a:r>
            <a:r>
              <a:rPr lang="en-US" sz="1600" dirty="0"/>
              <a:t>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Mediante web scraping :</a:t>
            </a:r>
          </a:p>
          <a:p>
            <a:pPr lvl="0"/>
            <a:endParaRPr lang="en-US" sz="1400" dirty="0"/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538324" y="1087275"/>
            <a:ext cx="52257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100 %</a:t>
            </a: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897710" y="1356741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4DE5181-6F54-448A-7125-7F907755EC41}"/>
              </a:ext>
            </a:extLst>
          </p:cNvPr>
          <p:cNvSpPr txBox="1"/>
          <p:nvPr/>
        </p:nvSpPr>
        <p:spPr>
          <a:xfrm>
            <a:off x="8569921" y="3116740"/>
            <a:ext cx="2520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600" b="1" dirty="0">
                <a:latin typeface="Tahoma" panose="020B0604030504040204" pitchFamily="34" charset="0"/>
              </a:rPr>
              <a:t>Inserción de los datos</a:t>
            </a:r>
            <a:endParaRPr lang="es-ES" dirty="0"/>
          </a:p>
        </p:txBody>
      </p:sp>
      <p:sp>
        <p:nvSpPr>
          <p:cNvPr id="4" name="Espace réservé du texte 16">
            <a:extLst>
              <a:ext uri="{FF2B5EF4-FFF2-40B4-BE49-F238E27FC236}">
                <a16:creationId xmlns:a16="http://schemas.microsoft.com/office/drawing/2014/main" id="{37C4A2C7-573A-0923-8859-49D8B7837FEC}"/>
              </a:ext>
            </a:extLst>
          </p:cNvPr>
          <p:cNvSpPr txBox="1">
            <a:spLocks/>
          </p:cNvSpPr>
          <p:nvPr/>
        </p:nvSpPr>
        <p:spPr>
          <a:xfrm>
            <a:off x="4932512" y="3799301"/>
            <a:ext cx="2424729" cy="51603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Tx/>
              <a:buSzPct val="100000"/>
              <a:buFontTx/>
              <a:buNone/>
              <a:defRPr sz="1400" b="1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/>
              <a:t>Diseño</a:t>
            </a:r>
            <a:r>
              <a:rPr lang="en-US" sz="1600" dirty="0"/>
              <a:t> y </a:t>
            </a:r>
            <a:r>
              <a:rPr lang="en-US" sz="1600" dirty="0" err="1"/>
              <a:t>estructura</a:t>
            </a:r>
            <a:r>
              <a:rPr lang="en-US" sz="1600" dirty="0"/>
              <a:t> BBDD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09859F9F-2FD4-9DCC-9C93-BB76B60699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74713" y="4737226"/>
            <a:ext cx="3578767" cy="749174"/>
          </a:xfrm>
        </p:spPr>
        <p:txBody>
          <a:bodyPr>
            <a:normAutofit/>
          </a:bodyPr>
          <a:lstStyle/>
          <a:p>
            <a:r>
              <a:rPr lang="en-US" dirty="0"/>
              <a:t>Ana </a:t>
            </a:r>
            <a:r>
              <a:rPr lang="en-US" dirty="0" err="1"/>
              <a:t>Boyero</a:t>
            </a:r>
            <a:endParaRPr lang="en-US" dirty="0"/>
          </a:p>
          <a:p>
            <a:r>
              <a:rPr lang="en-US" dirty="0"/>
              <a:t>Maria Diz</a:t>
            </a:r>
          </a:p>
          <a:p>
            <a:r>
              <a:rPr lang="en-US" dirty="0"/>
              <a:t>Yaiza </a:t>
            </a:r>
            <a:r>
              <a:rPr lang="en-US" dirty="0" err="1"/>
              <a:t>Matesanz</a:t>
            </a:r>
            <a:endParaRPr lang="en-US" dirty="0"/>
          </a:p>
          <a:p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CE731F0-C63B-CDA3-5065-C1974A777F3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258751" y="2334193"/>
            <a:ext cx="9201412" cy="2139484"/>
          </a:xfrm>
        </p:spPr>
        <p:txBody>
          <a:bodyPr>
            <a:noAutofit/>
          </a:bodyPr>
          <a:lstStyle/>
          <a:p>
            <a:pPr marL="285750" lvl="0" indent="-285750" algn="just">
              <a:buFont typeface="Wingdings" pitchFamily="2" charset="2"/>
              <a:buChar char="ü"/>
            </a:pPr>
            <a:r>
              <a:rPr lang="en-US" dirty="0"/>
              <a:t>El principal reto ha sido la extracción de datos a traves de Selenium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entorno</a:t>
            </a:r>
            <a:r>
              <a:rPr lang="en-US" dirty="0"/>
              <a:t> de c</a:t>
            </a:r>
            <a:r>
              <a:rPr lang="es-ES" dirty="0"/>
              <a:t>ambios frecuentes en la web de IMDB.</a:t>
            </a:r>
          </a:p>
          <a:p>
            <a:pPr lvl="0" algn="just"/>
            <a:endParaRPr lang="es-ES" dirty="0"/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s-ES" dirty="0"/>
              <a:t>Encontrarnos datos no estructurados.</a:t>
            </a:r>
          </a:p>
          <a:p>
            <a:pPr lvl="0" algn="just"/>
            <a:endParaRPr lang="es-ES" dirty="0"/>
          </a:p>
          <a:p>
            <a:pPr marL="285750" lvl="0" indent="-285750" algn="just">
              <a:buFont typeface="Wingdings" pitchFamily="2" charset="2"/>
              <a:buChar char="ü"/>
            </a:pPr>
            <a:r>
              <a:rPr lang="es-ES" dirty="0"/>
              <a:t>Manejo de grandes cantidades de datos durante la extracción.</a:t>
            </a:r>
          </a:p>
          <a:p>
            <a:pPr marL="285750" lvl="0" indent="-285750" algn="just">
              <a:buFont typeface="Wingdings" pitchFamily="2" charset="2"/>
              <a:buChar char="ü"/>
            </a:pPr>
            <a:endParaRPr lang="es-ES" b="1" dirty="0"/>
          </a:p>
          <a:p>
            <a:pPr lvl="0" algn="just"/>
            <a:endParaRPr lang="es-ES" b="1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1D7C72D5-8B90-70C7-AD8C-A442F0525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365903"/>
            <a:ext cx="7235825" cy="470898"/>
          </a:xfrm>
        </p:spPr>
        <p:txBody>
          <a:bodyPr/>
          <a:lstStyle/>
          <a:p>
            <a:r>
              <a:rPr lang="en-US" dirty="0" err="1"/>
              <a:t>Retos</a:t>
            </a:r>
            <a:r>
              <a:rPr lang="en-US" dirty="0"/>
              <a:t> del </a:t>
            </a:r>
            <a:r>
              <a:rPr lang="en-US" dirty="0" err="1"/>
              <a:t>proyecto</a:t>
            </a: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B5D1A7-D5F4-EB2F-A66B-19BA477E5A7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577772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E4534A3-DE35-020E-FACA-C1AD9A7AD79C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708976" y="1142025"/>
            <a:ext cx="2514615" cy="1605824"/>
          </a:xfrm>
        </p:spPr>
        <p:txBody>
          <a:bodyPr/>
          <a:lstStyle/>
          <a:p>
            <a:r>
              <a:rPr lang="es-ES" sz="1200" b="1" dirty="0"/>
              <a:t>API</a:t>
            </a:r>
            <a:r>
              <a:rPr lang="es-ES" sz="1200" dirty="0"/>
              <a:t>:</a:t>
            </a:r>
          </a:p>
          <a:p>
            <a:r>
              <a:rPr lang="es-ES" sz="1200" dirty="0"/>
              <a:t>Extraemos información de 15 años de películas de todos los géneros.</a:t>
            </a:r>
          </a:p>
          <a:p>
            <a:endParaRPr lang="es-ES" sz="1200" dirty="0"/>
          </a:p>
          <a:p>
            <a:r>
              <a:rPr lang="es-ES" sz="1200" b="1" dirty="0"/>
              <a:t>IMDB</a:t>
            </a:r>
            <a:r>
              <a:rPr lang="es-ES" sz="1200" dirty="0"/>
              <a:t>:</a:t>
            </a:r>
          </a:p>
          <a:p>
            <a:r>
              <a:rPr lang="es-ES" sz="1200" dirty="0"/>
              <a:t>Extraemos información de 15 años de películas y más de 7.000 actores.</a:t>
            </a:r>
          </a:p>
          <a:p>
            <a:endParaRPr lang="en-US" sz="12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965FEE9-D93C-8B00-3E11-5968B0E396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750848" y="467396"/>
            <a:ext cx="493836" cy="648499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92CD3F56-20EF-B210-5D5A-8D54542620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690677" y="1026234"/>
            <a:ext cx="2514615" cy="996427"/>
          </a:xfrm>
        </p:spPr>
        <p:txBody>
          <a:bodyPr/>
          <a:lstStyle/>
          <a:p>
            <a:endParaRPr lang="es-ES" sz="1200" b="1" dirty="0"/>
          </a:p>
          <a:p>
            <a:r>
              <a:rPr lang="es-ES" sz="1200" dirty="0"/>
              <a:t>Creación de una base de datos relacionada, eficiente y funcional.</a:t>
            </a:r>
          </a:p>
          <a:p>
            <a:endParaRPr lang="es-ES" sz="1200" dirty="0"/>
          </a:p>
          <a:p>
            <a:endParaRPr lang="es-ES" sz="1200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892BBA65-4973-8DEC-7CD8-5E34F265244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898721" y="467396"/>
            <a:ext cx="493837" cy="71636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1265F8E-EF32-48CC-B028-87B8BC8575E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708976" y="4289852"/>
            <a:ext cx="2361233" cy="387029"/>
          </a:xfrm>
        </p:spPr>
        <p:txBody>
          <a:bodyPr/>
          <a:lstStyle/>
          <a:p>
            <a:r>
              <a:rPr lang="en-US" sz="1200" dirty="0" err="1"/>
              <a:t>Optimización</a:t>
            </a:r>
            <a:r>
              <a:rPr lang="en-US" sz="1200" dirty="0"/>
              <a:t> del </a:t>
            </a:r>
            <a:r>
              <a:rPr lang="en-US" sz="1200" dirty="0" err="1"/>
              <a:t>código</a:t>
            </a:r>
            <a:r>
              <a:rPr lang="en-US" sz="1200" dirty="0"/>
              <a:t> para </a:t>
            </a:r>
            <a:r>
              <a:rPr lang="en-US" sz="1200" dirty="0" err="1"/>
              <a:t>mejorar</a:t>
            </a:r>
            <a:r>
              <a:rPr lang="en-US" sz="1200" dirty="0"/>
              <a:t> la extracción de datos.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E42AA7BD-6B71-12DC-6BA6-201A709A23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862360" y="3456335"/>
            <a:ext cx="2098529" cy="738664"/>
          </a:xfrm>
        </p:spPr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0A87B192-775E-CB3A-F9E6-E99FA4167AC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898721" y="3456335"/>
            <a:ext cx="2098529" cy="738664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71" name="Graphique 70">
            <a:extLst>
              <a:ext uri="{FF2B5EF4-FFF2-40B4-BE49-F238E27FC236}">
                <a16:creationId xmlns:a16="http://schemas.microsoft.com/office/drawing/2014/main" id="{C279ED13-AFCF-31A6-766D-B98DD476F2F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1037" y="6299014"/>
            <a:ext cx="1489124" cy="189525"/>
          </a:xfrm>
          <a:prstGeom prst="rect">
            <a:avLst/>
          </a:prstGeom>
        </p:spPr>
      </p:pic>
      <p:pic>
        <p:nvPicPr>
          <p:cNvPr id="5" name="Espace réservé pour une image  4" descr="Une image contenant plein air, ciel, personne, sol&#10;&#10;Description générée automatiquement">
            <a:extLst>
              <a:ext uri="{FF2B5EF4-FFF2-40B4-BE49-F238E27FC236}">
                <a16:creationId xmlns:a16="http://schemas.microsoft.com/office/drawing/2014/main" id="{AB1D38A8-E3C7-5480-3BA8-2FE4AD920B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3116" r="13116"/>
          <a:stretch>
            <a:fillRect/>
          </a:stretch>
        </p:blipFill>
        <p:spPr/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2DA26D1-8F6B-656F-6247-5878EA2B7989}"/>
              </a:ext>
            </a:extLst>
          </p:cNvPr>
          <p:cNvSpPr txBox="1"/>
          <p:nvPr/>
        </p:nvSpPr>
        <p:spPr>
          <a:xfrm>
            <a:off x="8767367" y="4373675"/>
            <a:ext cx="2361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Dar respuesta a las consultas del cliente con los datos obtenidos.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000554B-AA99-E4E8-F218-908B8F132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545" y="2942614"/>
            <a:ext cx="3466378" cy="941796"/>
          </a:xfrm>
        </p:spPr>
        <p:txBody>
          <a:bodyPr/>
          <a:lstStyle/>
          <a:p>
            <a:r>
              <a:rPr lang="es-ES" dirty="0"/>
              <a:t>Hitos Conseguidos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AD64F2-DAC1-8300-3B2E-D123FF943B5E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51250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D12DF9F-D7FE-9429-A6FC-BEE65119E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0" y="1191135"/>
            <a:ext cx="10714817" cy="502022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DF19449-7F29-F2D3-42BC-C80E687C5138}"/>
              </a:ext>
            </a:extLst>
          </p:cNvPr>
          <p:cNvSpPr txBox="1"/>
          <p:nvPr/>
        </p:nvSpPr>
        <p:spPr>
          <a:xfrm>
            <a:off x="810228" y="756055"/>
            <a:ext cx="280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dirty="0"/>
              <a:t>DATA FRAME PELICULAS API</a:t>
            </a:r>
          </a:p>
        </p:txBody>
      </p:sp>
    </p:spTree>
    <p:extLst>
      <p:ext uri="{BB962C8B-B14F-4D97-AF65-F5344CB8AC3E}">
        <p14:creationId xmlns:p14="http://schemas.microsoft.com/office/powerpoint/2010/main" val="2551585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159929" y="648866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737524C6-FCBB-3121-6FC9-B818F475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2" y="1092003"/>
            <a:ext cx="11176616" cy="524018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507692" y="663678"/>
            <a:ext cx="466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EXTRACCIÓN DE PELICULAS API 1995 - 2009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77559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BBB0C77-5B04-AB8F-9B90-4201532A02B7}"/>
              </a:ext>
            </a:extLst>
          </p:cNvPr>
          <p:cNvSpPr txBox="1"/>
          <p:nvPr/>
        </p:nvSpPr>
        <p:spPr>
          <a:xfrm>
            <a:off x="341670" y="430701"/>
            <a:ext cx="3253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s-ES" sz="1400" dirty="0"/>
              <a:t>EXTRACCIÓN  PELICULAS IMDB 1995-2009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BA3F952-235A-3381-AAC3-B5058156F2F1}"/>
              </a:ext>
            </a:extLst>
          </p:cNvPr>
          <p:cNvSpPr txBox="1"/>
          <p:nvPr/>
        </p:nvSpPr>
        <p:spPr>
          <a:xfrm>
            <a:off x="11906865" y="5860026"/>
            <a:ext cx="184731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  <a:p>
            <a:pPr>
              <a:spcBef>
                <a:spcPts val="600"/>
              </a:spcBef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587F226-2991-10F2-0BDC-2E89906E2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70" y="796414"/>
            <a:ext cx="11077419" cy="54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2427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469</Words>
  <Application>Microsoft Macintosh PowerPoint</Application>
  <PresentationFormat>Panorámica</PresentationFormat>
  <Paragraphs>144</Paragraphs>
  <Slides>18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4" baseType="lpstr">
      <vt:lpstr>Aptos</vt:lpstr>
      <vt:lpstr>Arial</vt:lpstr>
      <vt:lpstr>Helvetica</vt:lpstr>
      <vt:lpstr>Tahoma</vt:lpstr>
      <vt:lpstr>Wingdings</vt:lpstr>
      <vt:lpstr>Sopra Steria Group</vt:lpstr>
      <vt:lpstr>PROYECTO CinemExtract</vt:lpstr>
      <vt:lpstr>Presentación del Equipo</vt:lpstr>
      <vt:lpstr>Presentación de PowerPoint</vt:lpstr>
      <vt:lpstr>Planificación del proyecto</vt:lpstr>
      <vt:lpstr>Retos del proyecto</vt:lpstr>
      <vt:lpstr>Hitos Conseguidos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y consultas de datos</vt:lpstr>
      <vt:lpstr>Análisis y consultas de datos</vt:lpstr>
      <vt:lpstr>Análisis y consultas de datos</vt:lpstr>
      <vt:lpstr>SIGUIENTES PASOS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Maria Diz Iglesias</cp:lastModifiedBy>
  <cp:revision>46</cp:revision>
  <dcterms:created xsi:type="dcterms:W3CDTF">2024-08-31T14:39:14Z</dcterms:created>
  <dcterms:modified xsi:type="dcterms:W3CDTF">2024-09-17T07:07:47Z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